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80" r:id="rId7"/>
    <p:sldId id="259" r:id="rId8"/>
    <p:sldId id="277" r:id="rId9"/>
    <p:sldId id="278" r:id="rId10"/>
    <p:sldId id="279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Вступительная часть" id="{15202A74-163D-4B71-BBA8-E2FCD164262F}">
          <p14:sldIdLst>
            <p14:sldId id="257"/>
            <p14:sldId id="258"/>
            <p14:sldId id="259"/>
            <p14:sldId id="260"/>
            <p14:sldId id="261"/>
          </p14:sldIdLst>
        </p14:section>
        <p14:section name="Член группы 1" id="{0860697E-8C4A-43F9-A7C0-C435911657B2}">
          <p14:sldIdLst>
            <p14:sldId id="262"/>
            <p14:sldId id="263"/>
            <p14:sldId id="268"/>
            <p14:sldId id="272"/>
          </p14:sldIdLst>
        </p14:section>
        <p14:section name="Член группы 2" id="{ED02CA79-8112-418E-8BC2-0FD9B68AECB3}">
          <p14:sldIdLst>
            <p14:sldId id="266"/>
            <p14:sldId id="267"/>
            <p14:sldId id="273"/>
            <p14:sldId id="265"/>
          </p14:sldIdLst>
        </p14:section>
        <p14:section name="Член группы 3" id="{0DAD77B1-60C5-4EB2-933E-C56E97A5B2A7}">
          <p14:sldIdLst>
            <p14:sldId id="270"/>
            <p14:sldId id="271"/>
            <p14:sldId id="264"/>
            <p14:sldId id="269"/>
          </p14:sldIdLst>
        </p14:section>
        <p14:section name="Общее заключение" id="{4AB6C702-EE4D-4283-ACB0-770710E41AE6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84368" autoAdjust="0"/>
  </p:normalViewPr>
  <p:slideViewPr>
    <p:cSldViewPr snapToGrid="0">
      <p:cViewPr varScale="1">
        <p:scale>
          <a:sx n="98" d="100"/>
          <a:sy n="98" d="100"/>
        </p:scale>
        <p:origin x="-90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1" d="100"/>
          <a:sy n="101" d="100"/>
        </p:scale>
        <p:origin x="173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E090-F4AF-48E7-ACEA-8AB366B0033C}" type="datetimeFigureOut">
              <a:rPr lang="ru-RU" smtClean="0"/>
              <a:pPr/>
              <a:t>20.11.2020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F8C6-CADD-4EE5-9699-87A64BA25C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70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E3775AAE-0936-40B9-ACF9-A981EEF95D23}" type="datetimeFigureOut">
              <a:rPr lang="ru-RU"/>
              <a:pPr/>
              <a:t>20.11.2020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37B1F30-39B2-4CE2-8EF3-91F3179569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разработали этот шаблон так, чтобы у каждого члена группы проекта был набор слайдов с собственной темой. Чтобы добавить новый слайд в набор, сделайте следующее.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Укажите, куда вы хотите добавить слайд. Для этого в области эскизов выберите существующий слайд, нажмите кнопку «Создать слайд», а затем выберите макет.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нового слайда будет такая же тема, как и у ранее выбранного.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Будьте осторожны! Не раздражайте выступающих неожиданной сменой темы. Это может случиться, если выбрать вариант темы на вкладке макетов. В этом случае изменится оформление всех слайдов в презентации.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</p:spTree>
    <p:extLst>
      <p:ext uri="{BB962C8B-B14F-4D97-AF65-F5344CB8AC3E}">
        <p14:creationId xmlns:p14="http://schemas.microsoft.com/office/powerpoint/2010/main" xmlns="" val="8546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7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23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1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Имя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989" y="5706533"/>
            <a:ext cx="11376211" cy="11514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НАУЧНО- ПРОИЗВОДСТВЕННОЕ ПРЕДПРИЯТИЕ "МАГНИТО-КОНТАКТ" </a:t>
            </a: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БОЛЕЕ 25 ЛЕТ ПРОИЗВОДИТ ПРОДУКЦИЮ, КОТОРАЯ ПРИМЕНЯЕТСЯ В СИСТЕМАХ </a:t>
            </a: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ОХРАННО-ПОЖАРНОЙ СИГНАЛИЗАЦИИ</a:t>
            </a:r>
            <a:endParaRPr lang="ru-RU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 descr="C:\Users\Tatyana\Desktop\работа\рекламная картинка р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046"/>
            <a:ext cx="12192000" cy="5667024"/>
          </a:xfrm>
          <a:prstGeom prst="rect">
            <a:avLst/>
          </a:prstGeom>
          <a:noFill/>
        </p:spPr>
      </p:pic>
      <p:pic>
        <p:nvPicPr>
          <p:cNvPr id="1027" name="Picture 3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20" y="175102"/>
            <a:ext cx="1754442" cy="9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60" y="1221844"/>
            <a:ext cx="49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smtClean="0">
                <a:solidFill>
                  <a:schemeClr val="bg1"/>
                </a:solidFill>
                <a:latin typeface="Arial Black" pitchFamily="34" charset="0"/>
              </a:rPr>
              <a:t>МАГНИТО-КОНТАКТ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29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45043"/>
            <a:ext cx="9613861" cy="399583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200" b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ООО НПП "МАГНИТО-КОНТАКТ" является безусловным лидером в производстве магнитоконтактных извещателей в России. Мы возглавили индустрию в разработке герконовых охранных извещателей и датчиков положения для продвижения современного уровня охранных систем.  Наши охранные извещатели и датчики положения были включены в большинство проектов, использующих магнитоконтактные извещатели с 1996 года. Наши стандарты качества являются самыми высокими в отрасли, технические решения однозначны и бескомпромиссны.</a:t>
            </a:r>
          </a:p>
          <a:p>
            <a:pPr algn="just">
              <a:buNone/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Мы 25 лет выпускаем магнитоконтактные извещатели для охранной сигнализации, дымовые и тепловые датчики для пожарных систем, взрывозащищенное оборудование, датчики положения.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  <a:latin typeface="Impact" pitchFamily="34" charset="0"/>
              </a:rPr>
              <a:t>ПРЕЗЕНТАЦИЯ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atyana\Desktop\симво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9314" y="3759933"/>
            <a:ext cx="2529146" cy="2952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45043"/>
            <a:ext cx="9613861" cy="399583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200" b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en-US" sz="22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  <a:ea typeface="Cambria" pitchFamily="18" charset="0"/>
              </a:rPr>
              <a:t>   </a:t>
            </a:r>
            <a:r>
              <a:rPr sz="2200" b="1"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  <a:ea typeface="Cambria" pitchFamily="18" charset="0"/>
              </a:rPr>
              <a:t>Предприятие разрабатывает, производит и поставляет извещатели на базе герметичных контактов. Извещатели устойчивы к воздействию внешних факторов, работоспособны в широком диапазоне температур, влажности, стойки к воздействию химически активных сред и пыли.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cap="all" smtClean="0">
                <a:solidFill>
                  <a:schemeClr val="bg1"/>
                </a:solidFill>
                <a:latin typeface="Impact" pitchFamily="34" charset="0"/>
              </a:rPr>
              <a:t>ООО НПП "МАГНИТО-КОНТАКТ"</a:t>
            </a:r>
            <a:r>
              <a:rPr b="1" i="1" cap="all" smtClean="0"/>
              <a:t>"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166706" y="4248124"/>
            <a:ext cx="8064842" cy="16760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r>
              <a:rPr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+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7(4912)45 16 94 </a:t>
            </a:r>
            <a:r>
              <a:rPr sz="2400" b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- отдел сбыта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                             </a:t>
            </a:r>
            <a:r>
              <a:rPr sz="2400" b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451694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@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bk.ru</a:t>
            </a:r>
            <a:endParaRPr kumimoji="0" sz="2400" b="1" i="0" u="sng" strike="noStrike" kern="1200" normalizeH="0" baseline="0" noProof="0" smtClean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+7(495)320 09 97- отдел</a:t>
            </a:r>
            <a:r>
              <a:rPr kumimoji="0" lang="ru-RU" sz="2400" b="1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продаж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 </a:t>
            </a:r>
            <a:r>
              <a:rPr kumimoji="0" sz="2400" b="1" i="0" u="none" strike="noStrike" kern="1200" normalizeH="0" baseline="0" noProof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sz="2400" b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  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451694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@</a:t>
            </a:r>
            <a:r>
              <a:rPr kumimoji="0" lang="en-US" sz="2400" b="1" i="0" u="none" strike="noStrike" kern="1200" normalizeH="0" baseline="0" noProof="0" dirty="0" err="1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list.ru</a:t>
            </a:r>
            <a:endParaRPr kumimoji="0" lang="ru-RU" sz="2400" b="1" i="0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"/>
              </a:spcBef>
              <a:spcAft>
                <a:spcPts val="1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+7(4912)47</a:t>
            </a:r>
            <a:r>
              <a:rPr kumimoji="0" lang="ru-RU" sz="2400" b="1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04 84 (доб.1204)-тех.поддержка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sz="2400" b="1" i="0" u="none" strike="noStrike" kern="1200" normalizeH="0" baseline="0" noProof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-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kontakt.com</a:t>
            </a: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8 800 350 96 27 (звонок бесплатный)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 </a:t>
            </a:r>
            <a:r>
              <a:rPr kumimoji="0" lang="en-US" sz="24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m-kontakt.ru</a:t>
            </a:r>
          </a:p>
          <a:p>
            <a:pPr marL="228600" lvl="0" indent="-228600" defTabSz="914400">
              <a:spcBef>
                <a:spcPts val="1"/>
              </a:spcBef>
              <a:spcAft>
                <a:spcPts val="1"/>
              </a:spcAft>
            </a:pPr>
            <a:endParaRPr lang="en-US" sz="2400" b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marL="228600" lvl="0" indent="-228600" algn="r" defTabSz="914400">
              <a:spcBef>
                <a:spcPts val="1"/>
              </a:spcBef>
              <a:spcAft>
                <a:spcPts val="1"/>
              </a:spcAft>
            </a:pPr>
            <a:r>
              <a:rPr sz="2400" b="1" smtClean="0">
                <a:solidFill>
                  <a:schemeClr val="accent5"/>
                </a:solidFill>
                <a:latin typeface="Arial Narrow" pitchFamily="34" charset="0"/>
              </a:rPr>
              <a:t>390027, г.Рязань, ул.Новая, 51В, пом.H4 </a:t>
            </a:r>
            <a:endParaRPr sz="2400" b="1" u="sng" smtClean="0">
              <a:solidFill>
                <a:schemeClr val="accent5"/>
              </a:solidFill>
              <a:latin typeface="Arial Narrow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yana\Desktop\deposit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08" y="3114000"/>
            <a:ext cx="4191392" cy="37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БАЗОВЫЕ НАПРАВЛЕНИЯ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0553" y="2847065"/>
            <a:ext cx="9694167" cy="3417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Извещатели магнитогерконовые для охранных систем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Датчики положения и контроля перемещающихся конструкций и объектов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Взрывозащищенное оборудование для работы во взрывоопасных средах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Тепловые и дымовые извещатели для пожарных систем 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Коммутационные устройства и приборы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Датчики уровня жидкости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Металлообработка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Производство пресс-форм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Литье пластмасс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81801" y="2053340"/>
            <a:ext cx="10114844" cy="567971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Cambria" pitchFamily="18" charset="0"/>
                <a:cs typeface="Arial" pitchFamily="34" charset="0"/>
              </a:rPr>
              <a:t>БОЛЕЕ 1000 ПРИБОРОВ  И ИХ МОДИФИКАЦИЙ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Arial Narrow" pitchFamily="34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3076" name="Picture 4" descr="C:\Users\Tatyana\Desktop\io102-26-isp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448800" y="-8229600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92253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988996" y="2487036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  <a:latin typeface="Impact" pitchFamily="34" charset="0"/>
              </a:rPr>
              <a:t>ОБЛАСТИ ПРИМЕНЕНИЯ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6790" y="1855281"/>
            <a:ext cx="3797300" cy="566208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1. ОХРАННЫЕ СИСТЕМЫ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1726" y="1820967"/>
            <a:ext cx="4390647" cy="603249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2. ПОЖАРНАЯ СИГНАЛИЗАЦИЯ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9" name="Picture 6" descr="C:\Users\Tatyana\Desktop\20-10-2020_10-49-30\alabay_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49" y="2526332"/>
            <a:ext cx="1872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C:\Users\Tatyana\Desktop\20-10-2020_10-49-30\ip535-50_1_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9675" y="2555043"/>
            <a:ext cx="1680197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C:\Users\Tatyana\Desktop\20-10-2020_11-51-35\ga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9000" y="3897550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C:\Users\Tatyana\Desktop\20-10-2020_11-51-35\io102-51_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8692" y="410756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C:\Users\Tatyana\Desktop\20-10-2020_11-51-35\ИП 212-69_М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8117" y="3990610"/>
            <a:ext cx="1584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C:\Users\Tatyana\Desktop\20-10-2020_11-51-35\ip114-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0209" y="5330382"/>
            <a:ext cx="15360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C:\Users\Tatyana\Desktop\20-10-2020_13-14-01\педаль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5342" y="524937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0" descr="C:\Users\Tatyana\Desktop\20-10-2020_15-06-20\УДП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3859" y="2524968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Picture 19" descr="C:\Users\Tatyana\Desktop\20-10-2020_10-49-30\io102-52_2-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8875" y="2650948"/>
            <a:ext cx="1679756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Tatyana\Desktop\4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25" y="5360429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:\Users\Tatyana\Desktop\фото ПНГ\4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11102" y="5331246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:\Users\Tatyana\Desktop\фото ПНГ\dpm-2_р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5182" y="4027329"/>
            <a:ext cx="168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57089" y="2574587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  <a:latin typeface="Impact" pitchFamily="34" charset="0"/>
              </a:rPr>
              <a:t>ОБЛАСТИ ПРИМЕНЕНИЯ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02" y="1828877"/>
            <a:ext cx="5016500" cy="693135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3. ВЗРЫВООПАСНЫЕ ПОМЕЩЕНИЯ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1149" y="1849193"/>
            <a:ext cx="5114547" cy="692076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4. ПРОМЫШЛЕННОЕ ПРОИЗВОДСТВО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3074" name="Picture 2" descr="C:\Users\Tatyana\Desktop\20-10-2020_15-06-20\ДПМ_1Ех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132" y="384512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Tatyana\Desktop\20-10-2020_15-06-20\ex_N-isp200-M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6576" y="2510763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Users\Tatyana\Desktop\20-10-2020_15-06-20\Ех ВК200(кнопка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223" y="5333190"/>
            <a:ext cx="1488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 descr="C:\Users\Tatyana\Desktop\20-10-2020_10-49-30\io102-53_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955" y="3763144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Tatyana\Desktop\korpus_00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3898" y="5077532"/>
            <a:ext cx="2064000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atyana\Desktop\Коробка IP6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4180" y="2554658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atyana\Desktop\Газопо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0105" y="5072908"/>
            <a:ext cx="1968000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Users\Tatyana\Desktop\УУК24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9654" y="3862042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 descr="C:\Users\Tatyana\Desktop\кран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4651" y="3769681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C:\Users\Tatyana\Desktop\ио102-26_1-25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2892" y="520513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 descr="C:\Users\Tatyana\Desktop\фото ПНГ\АБИ-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1561" y="2578367"/>
            <a:ext cx="1584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tyana\Desktop\фото ПНГ\артол-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201" y="2672130"/>
            <a:ext cx="15840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08451" y="2496765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  <a:latin typeface="Impact" pitchFamily="34" charset="0"/>
              </a:rPr>
              <a:t>ОБЛАСТИ ПРИМЕНЕНИЯ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222" y="1841577"/>
            <a:ext cx="5016500" cy="693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smtClean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5. </a:t>
            </a:r>
            <a:r>
              <a:rPr lang="ru-RU" dirty="0" smtClean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КОММУТАЦИОННЫЕ УСТРОЙСТВА </a:t>
            </a:r>
            <a:endParaRPr smtClean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907704" y="1824225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smtClean="0">
                <a:solidFill>
                  <a:schemeClr val="accent5"/>
                </a:solidFill>
                <a:effectLst/>
                <a:latin typeface="Arial Narrow" pitchFamily="34" charset="0"/>
              </a:rPr>
              <a:t>6. ДАТЧИКИ УРОВНЯ ЖИДКОСТИ</a:t>
            </a:r>
            <a:endParaRPr lang="ru-RU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pic>
        <p:nvPicPr>
          <p:cNvPr id="2050" name="Picture 2" descr="C:\Users\Tatyana\Desktop\20-10-2020_13-48-46\водолей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760" y="2451093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atyana\Desktop\20-10-2020_13-48-46\иу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7939" y="2617446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atyana\Desktop\20-10-2020_13-48-46\ИЖ-3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8017" y="5144525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Tatyana\Desktop\20-10-2020_13-48-46\иуж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7622" y="5216673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Picture 11" descr="C:\Users\Tatyana\Desktop\20-10-2020_14-18-24\квск_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929" y="2668507"/>
            <a:ext cx="201600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C:\Users\Tatyana\Desktop\20-10-2020_14-18-24\КСП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0997" y="4330781"/>
            <a:ext cx="1536177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Picture 16" descr="C:\Users\Tatyana\Desktop\20-10-2020_14-18-24\КС-4_000_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5308" y="5445186"/>
            <a:ext cx="1680099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Picture 18" descr="C:\Users\Tatyana\Desktop\20-10-2020_14-18-24\С-Ь-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5924" y="5424144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Tatyana\Desktop\uk-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3226" y="438585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tyana\Desktop\фото ПНГ\ИуЖ-4_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4722" y="3810144"/>
            <a:ext cx="1920000" cy="1440000"/>
          </a:xfrm>
          <a:prstGeom prst="rect">
            <a:avLst/>
          </a:prstGeom>
          <a:noFill/>
        </p:spPr>
      </p:pic>
      <p:pic>
        <p:nvPicPr>
          <p:cNvPr id="1028" name="Picture 4" descr="C:\Users\Tatyana\Desktop\фото ПНГ\ех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75716" y="2750150"/>
            <a:ext cx="2016000" cy="1512000"/>
          </a:xfrm>
          <a:prstGeom prst="rect">
            <a:avLst/>
          </a:prstGeom>
          <a:noFill/>
        </p:spPr>
      </p:pic>
      <p:pic>
        <p:nvPicPr>
          <p:cNvPr id="1029" name="Picture 5" descr="C:\Users\Tatyana\Desktop\фото ПНГ\запорн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6743" y="3969312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  <a:latin typeface="Impact" pitchFamily="34" charset="0"/>
              </a:rPr>
              <a:t>НАШИ  ПРЕИМУЩЕСТВА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959" y="2463333"/>
            <a:ext cx="9032639" cy="35993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Собственный опытно-экспериментальный цех.</a:t>
            </a:r>
            <a:endParaRPr lang="ru-RU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Наличие полного цикла производства. Заказчик получает качественный товар по доступным ценам.</a:t>
            </a:r>
            <a:endParaRPr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Разработка и изготовление новых приборов по заявке потребителя</a:t>
            </a: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  <a:buNone/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   (выполняем штучные заказы).</a:t>
            </a:r>
            <a:r>
              <a:rPr smtClean="0">
                <a:latin typeface="Arial Narrow" pitchFamily="34" charset="0"/>
              </a:rPr>
              <a:t> </a:t>
            </a:r>
            <a:endParaRPr b="1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Гибкая ценовая политика.</a:t>
            </a: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Широкий ассортимент продукции.</a:t>
            </a:r>
          </a:p>
          <a:p>
            <a:pPr algn="just">
              <a:lnSpc>
                <a:spcPct val="150000"/>
              </a:lnSpc>
              <a:spcBef>
                <a:spcPts val="1"/>
              </a:spcBef>
              <a:spcAft>
                <a:spcPts val="1"/>
              </a:spcAft>
            </a:pPr>
            <a:r>
              <a:rPr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Предприятие имеет сертифицированную систему менеджмента качества.</a:t>
            </a:r>
            <a:endParaRPr lang="ru-RU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4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4100" name="Picture 4" descr="C:\Users\Tatyana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3744" y="2639814"/>
            <a:ext cx="1619251" cy="1457325"/>
          </a:xfrm>
          <a:prstGeom prst="rect">
            <a:avLst/>
          </a:prstGeom>
          <a:noFill/>
        </p:spPr>
      </p:pic>
      <p:pic>
        <p:nvPicPr>
          <p:cNvPr id="4101" name="Picture 5" descr="C:\Users\Tatyana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1484" y="4247407"/>
            <a:ext cx="1685925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57215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Tatyana\Desktop\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907" y="3003013"/>
            <a:ext cx="5996165" cy="39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smtClean="0">
                <a:solidFill>
                  <a:schemeClr val="bg1"/>
                </a:solidFill>
                <a:latin typeface="Impact" pitchFamily="34" charset="0"/>
              </a:rPr>
              <a:t>ОТРАСЛЕВОЙ  РЫНОК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3" y="2336873"/>
            <a:ext cx="8260477" cy="40250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Приборы предприятия "Магнито-Контакт" успешно работают на всей </a:t>
            </a:r>
          </a:p>
          <a:p>
            <a:pPr>
              <a:lnSpc>
                <a:spcPct val="100000"/>
              </a:lnSpc>
              <a:buNone/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территории  РОССИИ </a:t>
            </a:r>
            <a:r>
              <a:rPr lang="ru-RU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–</a:t>
            </a: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 это 85 регионов страны.</a:t>
            </a:r>
          </a:p>
          <a:p>
            <a:pPr>
              <a:lnSpc>
                <a:spcPct val="100000"/>
              </a:lnSpc>
              <a:buNone/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Мы так же сотрудничаем с международными компаниями рынка.</a:t>
            </a:r>
          </a:p>
          <a:p>
            <a:pPr>
              <a:lnSpc>
                <a:spcPct val="100000"/>
              </a:lnSpc>
              <a:buNone/>
            </a:pPr>
            <a:r>
              <a:rPr sz="2200" b="1" smtClean="0">
                <a:solidFill>
                  <a:schemeClr val="accent5"/>
                </a:solidFill>
                <a:effectLst/>
                <a:latin typeface="Arial Narrow" pitchFamily="34" charset="0"/>
              </a:rPr>
              <a:t>На сегодня нашими партнерами являются: </a:t>
            </a:r>
            <a:endParaRPr lang="ru-RU" sz="2200" b="1" dirty="0" smtClean="0">
              <a:solidFill>
                <a:schemeClr val="accent5"/>
              </a:solidFill>
              <a:effectLst/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КАЗАХСТАН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БЕЛОРУССИЯ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УЗБЕКИСТАН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КИРГИЗИЯ</a:t>
            </a:r>
          </a:p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accent5"/>
                </a:solidFill>
                <a:effectLst/>
                <a:latin typeface="Arial Narrow" pitchFamily="34" charset="0"/>
              </a:rPr>
              <a:t>АЗЕРБАЙДЖАН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30126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Берлин">
  <a:themeElements>
    <a:clrScheme name="Другая 10">
      <a:dk1>
        <a:srgbClr val="FF0000"/>
      </a:dk1>
      <a:lt1>
        <a:sysClr val="window" lastClr="FFFFFF"/>
      </a:lt1>
      <a:dk2>
        <a:srgbClr val="FFFF00"/>
      </a:dk2>
      <a:lt2>
        <a:srgbClr val="E7E6E6"/>
      </a:lt2>
      <a:accent1>
        <a:srgbClr val="FFFF00"/>
      </a:accent1>
      <a:accent2>
        <a:srgbClr val="EACA4F"/>
      </a:accent2>
      <a:accent3>
        <a:srgbClr val="FD9850"/>
      </a:accent3>
      <a:accent4>
        <a:srgbClr val="F46442"/>
      </a:accent4>
      <a:accent5>
        <a:srgbClr val="171616"/>
      </a:accent5>
      <a:accent6>
        <a:srgbClr val="FFFF00"/>
      </a:accent6>
      <a:hlink>
        <a:srgbClr val="FFFF00"/>
      </a:hlink>
      <a:folHlink>
        <a:srgbClr val="FFFF00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90D93-7B1B-411A-837B-D91624B8B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EF69EF-478E-4A34-9077-AD5B790C8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2A2DC-E608-45A4-8DCA-71E71A9E667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</Words>
  <Application>Microsoft Office PowerPoint</Application>
  <PresentationFormat>Произвольный</PresentationFormat>
  <Paragraphs>72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1_Берлин</vt:lpstr>
      <vt:lpstr>Имя проекта</vt:lpstr>
      <vt:lpstr>ПРЕЗЕНТАЦИЯ</vt:lpstr>
      <vt:lpstr>ООО НПП "МАГНИТО-КОНТАКТ""</vt:lpstr>
      <vt:lpstr>БАЗОВЫЕ НАПРАВЛЕНИЯ</vt:lpstr>
      <vt:lpstr>ОБЛАСТИ ПРИМЕНЕНИЯ</vt:lpstr>
      <vt:lpstr>ОБЛАСТИ ПРИМЕНЕНИЯ</vt:lpstr>
      <vt:lpstr>ОБЛАСТИ ПРИМЕНЕНИЯ</vt:lpstr>
      <vt:lpstr>НАШИ  ПРЕИМУЩЕСТВА</vt:lpstr>
      <vt:lpstr>ОТРАСЛЕВОЙ  РЫНОК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2013-06-18T13:57:10Z</dcterms:created>
  <dcterms:modified xsi:type="dcterms:W3CDTF">2020-11-20T12:40:24Z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